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E80"/>
    <a:srgbClr val="003D24"/>
    <a:srgbClr val="29003F"/>
    <a:srgbClr val="0B2B15"/>
    <a:srgbClr val="2F1933"/>
    <a:srgbClr val="3FA1DA"/>
    <a:srgbClr val="000000"/>
    <a:srgbClr val="369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/>
    <p:restoredTop sz="94627"/>
  </p:normalViewPr>
  <p:slideViewPr>
    <p:cSldViewPr>
      <p:cViewPr varScale="1">
        <p:scale>
          <a:sx n="88" d="100"/>
          <a:sy n="88" d="100"/>
        </p:scale>
        <p:origin x="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2940D-E049-4595-97D0-BC469C830BE3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87878-2EB8-4631-B347-E504D3533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/>
          <p:cNvSpPr/>
          <p:nvPr userDrawn="1"/>
        </p:nvSpPr>
        <p:spPr>
          <a:xfrm>
            <a:off x="2" y="-4012"/>
            <a:ext cx="3791710" cy="6862012"/>
          </a:xfrm>
          <a:prstGeom prst="rect">
            <a:avLst/>
          </a:prstGeom>
          <a:solidFill>
            <a:srgbClr val="3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791712" y="0"/>
            <a:ext cx="5352288" cy="6858000"/>
          </a:xfrm>
          <a:prstGeom prst="rect">
            <a:avLst/>
          </a:prstGeom>
          <a:solidFill>
            <a:srgbClr val="3FA1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529" y="2495550"/>
            <a:ext cx="5734942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Triangle 9"/>
          <p:cNvSpPr/>
          <p:nvPr userDrawn="1"/>
        </p:nvSpPr>
        <p:spPr>
          <a:xfrm flipH="1">
            <a:off x="2667000" y="3657600"/>
            <a:ext cx="1124712" cy="3200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/>
          <p:cNvSpPr/>
          <p:nvPr userDrawn="1"/>
        </p:nvSpPr>
        <p:spPr>
          <a:xfrm flipV="1">
            <a:off x="3791712" y="-1"/>
            <a:ext cx="1463040" cy="3666744"/>
          </a:xfrm>
          <a:prstGeom prst="rtTriangle">
            <a:avLst/>
          </a:prstGeom>
          <a:solidFill>
            <a:srgbClr val="369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978" y="639762"/>
            <a:ext cx="7315200" cy="1036638"/>
          </a:xfrm>
          <a:prstGeom prst="rect">
            <a:avLst/>
          </a:prstGeom>
        </p:spPr>
        <p:txBody>
          <a:bodyPr/>
          <a:lstStyle>
            <a:lvl1pPr algn="l">
              <a:defRPr lang="en-US" sz="2800" kern="1200" cap="all" spc="-150" baseline="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3FA1DA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FA1DA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1524000" y="1143000"/>
            <a:ext cx="7620000" cy="0"/>
          </a:xfrm>
          <a:prstGeom prst="line">
            <a:avLst/>
          </a:prstGeom>
          <a:ln w="38100">
            <a:solidFill>
              <a:srgbClr val="3FA1DA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Triangle 9"/>
          <p:cNvSpPr/>
          <p:nvPr userDrawn="1"/>
        </p:nvSpPr>
        <p:spPr>
          <a:xfrm flipV="1">
            <a:off x="0" y="0"/>
            <a:ext cx="1676400" cy="2133600"/>
          </a:xfrm>
          <a:prstGeom prst="rtTriangle">
            <a:avLst/>
          </a:prstGeom>
          <a:solidFill>
            <a:srgbClr val="3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52" y="76200"/>
            <a:ext cx="91325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lang="en-US" sz="3600" kern="1200" cap="all" spc="-150" baseline="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/>
          <p:cNvSpPr/>
          <p:nvPr userDrawn="1"/>
        </p:nvSpPr>
        <p:spPr>
          <a:xfrm>
            <a:off x="0" y="4724400"/>
            <a:ext cx="1676400" cy="2133600"/>
          </a:xfrm>
          <a:prstGeom prst="rtTriangle">
            <a:avLst/>
          </a:prstGeom>
          <a:solidFill>
            <a:srgbClr val="3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52" y="6172200"/>
            <a:ext cx="91325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388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	</a:t>
            </a:r>
          </a:p>
          <a:p>
            <a:r>
              <a:rPr lang="en-US" dirty="0" smtClean="0"/>
              <a:t>	[Insert Subsection Picture Here]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16978" y="639762"/>
            <a:ext cx="7315200" cy="1036638"/>
          </a:xfrm>
          <a:prstGeom prst="rect">
            <a:avLst/>
          </a:prstGeom>
        </p:spPr>
        <p:txBody>
          <a:bodyPr/>
          <a:lstStyle>
            <a:lvl1pPr algn="l">
              <a:defRPr lang="en-US" sz="2800" kern="1200" cap="all" spc="-150" baseline="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1524000" y="1143000"/>
            <a:ext cx="7620000" cy="0"/>
          </a:xfrm>
          <a:prstGeom prst="line">
            <a:avLst/>
          </a:prstGeom>
          <a:ln w="38100">
            <a:solidFill>
              <a:srgbClr val="3FA1DA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Triangle 7"/>
          <p:cNvSpPr/>
          <p:nvPr userDrawn="1"/>
        </p:nvSpPr>
        <p:spPr>
          <a:xfrm flipV="1">
            <a:off x="0" y="0"/>
            <a:ext cx="1676400" cy="2133600"/>
          </a:xfrm>
          <a:prstGeom prst="rtTriangle">
            <a:avLst/>
          </a:prstGeom>
          <a:solidFill>
            <a:srgbClr val="3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52" y="76200"/>
            <a:ext cx="91325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flipV="1">
            <a:off x="0" y="0"/>
            <a:ext cx="1676400" cy="2133600"/>
          </a:xfrm>
          <a:prstGeom prst="rtTriangle">
            <a:avLst/>
          </a:prstGeom>
          <a:solidFill>
            <a:srgbClr val="3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52" y="76200"/>
            <a:ext cx="91325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/>
          <p:cNvSpPr/>
          <p:nvPr userDrawn="1"/>
        </p:nvSpPr>
        <p:spPr>
          <a:xfrm>
            <a:off x="0" y="4724400"/>
            <a:ext cx="1676400" cy="2133600"/>
          </a:xfrm>
          <a:prstGeom prst="rtTriangle">
            <a:avLst/>
          </a:prstGeom>
          <a:solidFill>
            <a:srgbClr val="3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52" y="6172200"/>
            <a:ext cx="91325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00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FA1DA"/>
                </a:solidFill>
                <a:latin typeface="Arial Black" panose="020B0A040201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16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91000"/>
            <a:ext cx="7772400" cy="1362075"/>
          </a:xfrm>
        </p:spPr>
        <p:txBody>
          <a:bodyPr/>
          <a:lstStyle/>
          <a:p>
            <a:r>
              <a:rPr lang="en-US" dirty="0" smtClean="0"/>
              <a:t>Beantown </a:t>
            </a:r>
            <a:r>
              <a:rPr lang="en-US" dirty="0"/>
              <a:t>Solar: The Future Never Looked So Bright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4730" y="4802981"/>
            <a:ext cx="7772400" cy="1500187"/>
          </a:xfrm>
        </p:spPr>
        <p:txBody>
          <a:bodyPr/>
          <a:lstStyle/>
          <a:p>
            <a:r>
              <a:rPr lang="en-US" dirty="0" smtClean="0"/>
              <a:t>Adam Jenkins, Tanya </a:t>
            </a:r>
            <a:r>
              <a:rPr lang="en-US" dirty="0" err="1" smtClean="0"/>
              <a:t>Cashorali</a:t>
            </a:r>
            <a:r>
              <a:rPr lang="en-US" dirty="0" smtClean="0"/>
              <a:t>, Patrick Brophy, James Mullen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 b="5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44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MERCURIAL </a:t>
            </a:r>
            <a:r>
              <a:rPr lang="en-US" dirty="0" err="1" smtClean="0"/>
              <a:t>RISe</a:t>
            </a:r>
            <a:r>
              <a:rPr lang="en-US" dirty="0" smtClean="0"/>
              <a:t> of solar in N.E.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00676" y="6488668"/>
            <a:ext cx="394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www.eia.gov</a:t>
            </a:r>
            <a:r>
              <a:rPr lang="en-US" dirty="0"/>
              <a:t>/electricity/annual/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74" y="1524000"/>
            <a:ext cx="4940300" cy="4547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512873"/>
            <a:ext cx="34094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-Among New England States, </a:t>
            </a:r>
            <a:br>
              <a:rPr lang="en-US" dirty="0" smtClean="0"/>
            </a:br>
            <a:r>
              <a:rPr lang="en-US" dirty="0" smtClean="0"/>
              <a:t>Massachusetts as a whole ranks </a:t>
            </a:r>
            <a:br>
              <a:rPr lang="en-US" dirty="0" smtClean="0"/>
            </a:b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in year-over-year change</a:t>
            </a:r>
          </a:p>
          <a:p>
            <a:endParaRPr lang="en-US" dirty="0"/>
          </a:p>
          <a:p>
            <a:r>
              <a:rPr lang="en-US" dirty="0" smtClean="0"/>
              <a:t>-Opportunities through leasing</a:t>
            </a:r>
            <a:br>
              <a:rPr lang="en-US" dirty="0" smtClean="0"/>
            </a:br>
            <a:r>
              <a:rPr lang="en-US" dirty="0" smtClean="0"/>
              <a:t>and tax rebates allow for high</a:t>
            </a:r>
            <a:br>
              <a:rPr lang="en-US" dirty="0" smtClean="0"/>
            </a:br>
            <a:r>
              <a:rPr lang="en-US" dirty="0" smtClean="0"/>
              <a:t>return on investment</a:t>
            </a:r>
          </a:p>
          <a:p>
            <a:endParaRPr lang="en-US" dirty="0"/>
          </a:p>
          <a:p>
            <a:r>
              <a:rPr lang="en-US" dirty="0" smtClean="0"/>
              <a:t>-High start value in 2014 reduces</a:t>
            </a:r>
            <a:br>
              <a:rPr lang="en-US" dirty="0" smtClean="0"/>
            </a:br>
            <a:r>
              <a:rPr lang="en-US" dirty="0" smtClean="0"/>
              <a:t>our Y/Y change compared to other</a:t>
            </a:r>
            <a:br>
              <a:rPr lang="en-US" dirty="0" smtClean="0"/>
            </a:br>
            <a:r>
              <a:rPr lang="en-US" dirty="0" smtClean="0"/>
              <a:t>N.E.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Smart invest as costs fall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8800"/>
            <a:ext cx="7366000" cy="3848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6118" y="6193447"/>
            <a:ext cx="6167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www.fool.com</a:t>
            </a:r>
            <a:r>
              <a:rPr lang="en-US" dirty="0"/>
              <a:t>/investing/2017/04/28/is-this-stock-the-best-bargain-in-the-oil-sector-</a:t>
            </a:r>
            <a:r>
              <a:rPr lang="en-US" dirty="0" err="1"/>
              <a:t>t.aspx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AT HAND: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0" y="2590800"/>
            <a:ext cx="460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is Boston’s </a:t>
            </a:r>
            <a:r>
              <a:rPr lang="en-US" sz="2400" b="1" smtClean="0"/>
              <a:t>Energy Situation?</a:t>
            </a:r>
            <a:endParaRPr lang="en-US" sz="2400" b="1"/>
          </a:p>
        </p:txBody>
      </p:sp>
      <p:sp>
        <p:nvSpPr>
          <p:cNvPr id="4" name="TextBox 3"/>
          <p:cNvSpPr txBox="1"/>
          <p:nvPr/>
        </p:nvSpPr>
        <p:spPr>
          <a:xfrm>
            <a:off x="2661102" y="3966865"/>
            <a:ext cx="3856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We Plan </a:t>
            </a:r>
            <a:r>
              <a:rPr lang="en-US" sz="2400" b="1" smtClean="0"/>
              <a:t>For The Future?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62183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24381" r="7439" b="11904"/>
          <a:stretch/>
        </p:blipFill>
        <p:spPr>
          <a:xfrm>
            <a:off x="2838393" y="5521916"/>
            <a:ext cx="3292475" cy="1254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solar predictions: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085" r="21684" b="17857"/>
          <a:stretch/>
        </p:blipFill>
        <p:spPr>
          <a:xfrm>
            <a:off x="533400" y="1749879"/>
            <a:ext cx="2057400" cy="1245269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94543"/>
            <a:ext cx="3175000" cy="692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09" y="1993423"/>
            <a:ext cx="2876550" cy="939800"/>
          </a:xfrm>
          <a:prstGeom prst="rect">
            <a:avLst/>
          </a:prstGeom>
          <a:ln>
            <a:solidFill>
              <a:schemeClr val="tx1">
                <a:alpha val="7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073400" y="1676400"/>
            <a:ext cx="2870200" cy="685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8398" y="1993423"/>
            <a:ext cx="2852807" cy="939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38394" y="5521916"/>
            <a:ext cx="3308405" cy="1238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61018" y="2964235"/>
            <a:ext cx="512382" cy="419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</p:cNvCxnSpPr>
          <p:nvPr/>
        </p:nvCxnSpPr>
        <p:spPr>
          <a:xfrm>
            <a:off x="4559300" y="2386693"/>
            <a:ext cx="0" cy="863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873748" y="2876992"/>
            <a:ext cx="397708" cy="373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168" y="3712269"/>
            <a:ext cx="2140085" cy="804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285" y="3281148"/>
            <a:ext cx="888958" cy="80568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419066" y="5055127"/>
            <a:ext cx="534" cy="332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/>
          <p:cNvSpPr/>
          <p:nvPr/>
        </p:nvSpPr>
        <p:spPr>
          <a:xfrm>
            <a:off x="2838395" y="3174082"/>
            <a:ext cx="3396668" cy="1916713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5626" y="1757136"/>
            <a:ext cx="2057400" cy="1238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4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 BUILDINGS A TALE OF TWO CITIES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t="27333" r="26667" b="31334"/>
          <a:stretch/>
        </p:blipFill>
        <p:spPr>
          <a:xfrm>
            <a:off x="5809489" y="4343400"/>
            <a:ext cx="25146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t="10300" b="17605"/>
          <a:stretch/>
        </p:blipFill>
        <p:spPr>
          <a:xfrm>
            <a:off x="6059714" y="1778000"/>
            <a:ext cx="2014150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3211" y="4227548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“</a:t>
            </a:r>
            <a:r>
              <a:rPr lang="en-US" sz="2400" b="1" smtClean="0"/>
              <a:t>Mountainous Terrain”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70655" y="1669143"/>
            <a:ext cx="1886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“</a:t>
            </a:r>
            <a:r>
              <a:rPr lang="en-US" sz="2400" b="1" smtClean="0"/>
              <a:t>Arid Desert”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52600" y="2351809"/>
            <a:ext cx="309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Large Flat Roofs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Little shade or impediments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Maximum exposure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installation of solar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53769" y="4924335"/>
            <a:ext cx="3720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Groups of smaller buildings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Lots of shadows and “decorations”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Sun exposure highly variable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Large installations not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6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Processes,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1"/>
            <a:ext cx="7543800" cy="3733800"/>
          </a:xfrm>
        </p:spPr>
        <p:txBody>
          <a:bodyPr/>
          <a:lstStyle/>
          <a:p>
            <a:r>
              <a:rPr lang="en-US" sz="2000" dirty="0" smtClean="0"/>
              <a:t>BERDO File</a:t>
            </a:r>
          </a:p>
          <a:p>
            <a:pPr lvl="1"/>
            <a:r>
              <a:rPr lang="en-US" sz="2000" dirty="0" smtClean="0"/>
              <a:t>~1400 building’s energy usage documentation, lot size, etc.</a:t>
            </a:r>
          </a:p>
          <a:p>
            <a:pPr lvl="1"/>
            <a:r>
              <a:rPr lang="en-US" sz="2000" dirty="0" smtClean="0"/>
              <a:t>Basis for energy usage levels</a:t>
            </a:r>
          </a:p>
          <a:p>
            <a:r>
              <a:rPr lang="en-US" sz="2000" dirty="0" smtClean="0"/>
              <a:t>BPDA Document</a:t>
            </a:r>
          </a:p>
          <a:p>
            <a:pPr lvl="1"/>
            <a:r>
              <a:rPr lang="en-US" sz="2000" dirty="0" smtClean="0"/>
              <a:t>Assets owned by the city that are available for usage</a:t>
            </a:r>
          </a:p>
          <a:p>
            <a:r>
              <a:rPr lang="en-US" sz="2000" dirty="0" smtClean="0"/>
              <a:t>Project Sunroof</a:t>
            </a:r>
          </a:p>
          <a:p>
            <a:pPr lvl="1"/>
            <a:r>
              <a:rPr lang="en-US" sz="2000" dirty="0" smtClean="0"/>
              <a:t>Sunlight exposure, roof sq. footage, maximum energy production</a:t>
            </a:r>
          </a:p>
          <a:p>
            <a:r>
              <a:rPr lang="en-US" sz="2000" dirty="0" smtClean="0"/>
              <a:t>Boston </a:t>
            </a:r>
            <a:r>
              <a:rPr lang="en-US" sz="2000" dirty="0" err="1" smtClean="0"/>
              <a:t>ShapeFile</a:t>
            </a:r>
            <a:endParaRPr lang="en-US" sz="2000" dirty="0" smtClean="0"/>
          </a:p>
          <a:p>
            <a:endParaRPr lang="en-US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09600" y="5562600"/>
                <a:ext cx="8293168" cy="941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𝑆𝑜𝑙𝑎𝑟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𝐶𝑜𝑠𝑡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𝑆𝑜𝑙𝑎𝑟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𝐼𝑛𝑠𝑡𝑎𝑙𝑙𝑎𝑡𝑖𝑜𝑛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𝑀𝑎𝑥𝑖𝑚𝑢𝑚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𝐾𝑤h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𝑃𝑜𝑡𝑒𝑛𝑡𝑖𝑎𝑙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𝐴𝑚𝑜𝑢𝑛𝑡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𝐸𝑛𝑒𝑟𝑔𝑦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𝑈𝑠𝑒𝑑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100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62600"/>
                <a:ext cx="8293168" cy="9419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47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43000" y="3048000"/>
            <a:ext cx="7315200" cy="10366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6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189</Words>
  <Application>Microsoft Macintosh PowerPoint</Application>
  <PresentationFormat>On-screen Show (4:3)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Black</vt:lpstr>
      <vt:lpstr>Calibri</vt:lpstr>
      <vt:lpstr>Cambria Math</vt:lpstr>
      <vt:lpstr>Wingdings</vt:lpstr>
      <vt:lpstr>Arial</vt:lpstr>
      <vt:lpstr>Office Theme</vt:lpstr>
      <vt:lpstr>PowerPoint Presentation</vt:lpstr>
      <vt:lpstr>Beantown Solar: The Future Never Looked So Bright</vt:lpstr>
      <vt:lpstr>MERCURIAL RISe of solar in N.E.</vt:lpstr>
      <vt:lpstr>A Smart invest as costs fall</vt:lpstr>
      <vt:lpstr>Questions AT HAND:</vt:lpstr>
      <vt:lpstr>Anatomy of solar predictions:</vt:lpstr>
      <vt:lpstr>Boston BUILDINGS A TALE OF TWO CITIES</vt:lpstr>
      <vt:lpstr>Data, Processes, assumptions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</dc:creator>
  <cp:lastModifiedBy>Adam Jenkins</cp:lastModifiedBy>
  <cp:revision>57</cp:revision>
  <dcterms:created xsi:type="dcterms:W3CDTF">2006-08-16T00:00:00Z</dcterms:created>
  <dcterms:modified xsi:type="dcterms:W3CDTF">2017-05-01T02:34:22Z</dcterms:modified>
</cp:coreProperties>
</file>